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4" r:id="rId2"/>
    <p:sldId id="265" r:id="rId3"/>
    <p:sldId id="266" r:id="rId4"/>
    <p:sldId id="267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4" r:id="rId15"/>
    <p:sldId id="275" r:id="rId16"/>
    <p:sldId id="277" r:id="rId17"/>
    <p:sldId id="268" r:id="rId18"/>
    <p:sldId id="269" r:id="rId19"/>
    <p:sldId id="270" r:id="rId20"/>
    <p:sldId id="271" r:id="rId21"/>
    <p:sldId id="272" r:id="rId22"/>
    <p:sldId id="28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24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64" d="100"/>
          <a:sy n="64" d="100"/>
        </p:scale>
        <p:origin x="-146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96044-F78B-4B18-917E-F4CBEE86CFE5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B7AFF-D6D2-4BCE-967D-AB8413BA0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191135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600200"/>
            <a:ext cx="66357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D391B5-024F-4182-B6FE-63BC63071B9C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17678B-FD35-4F5A-8097-C11303BE5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 spd="slow">
    <p:pull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DFEFF2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Constant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DFEFF2"/>
          </a:solidFill>
          <a:latin typeface="Constant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8242E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8242E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8242E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8242E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8242E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flyura-askarova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212" y="346646"/>
            <a:ext cx="6846267" cy="778098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200" dirty="0" smtClean="0">
                <a:solidFill>
                  <a:srgbClr val="002060"/>
                </a:solidFill>
                <a:effectLst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</a:rPr>
              <a:t>Тема урока: </a:t>
            </a:r>
            <a:br>
              <a:rPr lang="ru-RU" sz="2800" dirty="0" smtClean="0">
                <a:solidFill>
                  <a:srgbClr val="002060"/>
                </a:solidFill>
                <a:effectLst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</a:rPr>
              <a:t>Историческая </a:t>
            </a:r>
            <a:r>
              <a:rPr lang="ru-RU" sz="2800" dirty="0">
                <a:solidFill>
                  <a:srgbClr val="002060"/>
                </a:solidFill>
                <a:effectLst/>
              </a:rPr>
              <a:t>живопись художников объединения </a:t>
            </a:r>
            <a:r>
              <a:rPr lang="ru-RU" sz="2800" dirty="0" smtClean="0">
                <a:solidFill>
                  <a:srgbClr val="002060"/>
                </a:solidFill>
                <a:effectLst/>
              </a:rPr>
              <a:t>«</a:t>
            </a:r>
            <a:r>
              <a:rPr lang="ru-RU" sz="2800" dirty="0">
                <a:solidFill>
                  <a:srgbClr val="002060"/>
                </a:solidFill>
                <a:effectLst/>
              </a:rPr>
              <a:t>Мир искусства»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4600" y="1451917"/>
            <a:ext cx="7200800" cy="5145435"/>
          </a:xfrm>
        </p:spPr>
        <p:txBody>
          <a:bodyPr/>
          <a:lstStyle/>
          <a:p>
            <a:pPr marL="0" indent="0" algn="r">
              <a:buNone/>
            </a:pPr>
            <a:r>
              <a:rPr lang="ru-RU" sz="2400" i="1" dirty="0" smtClean="0">
                <a:cs typeface="Times New Roman" panose="02020603050405020304" pitchFamily="18" charset="0"/>
              </a:rPr>
              <a:t>   </a:t>
            </a:r>
            <a:endParaRPr lang="ru-RU" sz="2400" i="1" dirty="0" smtClean="0"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altLang="ru-RU" sz="2400" i="1" dirty="0" smtClean="0">
                <a:cs typeface="Times New Roman" panose="02020603050405020304" pitchFamily="18" charset="0"/>
              </a:rPr>
              <a:t>«</a:t>
            </a:r>
            <a:r>
              <a:rPr lang="ru-RU" altLang="ru-RU" sz="2400" i="1" dirty="0">
                <a:cs typeface="Times New Roman" panose="02020603050405020304" pitchFamily="18" charset="0"/>
              </a:rPr>
              <a:t>В России в начале века был настоящий культурный ренессанс. То была эпоха исключительно талантливая, блестящая» </a:t>
            </a:r>
            <a:endParaRPr lang="ru-RU" altLang="ru-RU" sz="2400" i="1" dirty="0" smtClean="0"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400" dirty="0" smtClean="0">
                <a:cs typeface="Times New Roman" panose="02020603050405020304" pitchFamily="18" charset="0"/>
              </a:rPr>
              <a:t>Н.А. 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Бердяев</a:t>
            </a:r>
            <a:endParaRPr lang="ru-RU" altLang="ru-RU" sz="2400" dirty="0">
              <a:cs typeface="Times New Roman" panose="02020603050405020304" pitchFamily="18" charset="0"/>
            </a:endParaRPr>
          </a:p>
        </p:txBody>
      </p:sp>
      <p:pic>
        <p:nvPicPr>
          <p:cNvPr id="6146" name="Picture 2" descr="Александр Николаевич Бену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3284984"/>
            <a:ext cx="3024336" cy="31714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52120" y="6237312"/>
            <a:ext cx="23462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А.Бенуа. Автопортрет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9306" y="608772"/>
            <a:ext cx="7075182" cy="219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ru-RU" altLang="ru-RU" sz="2400" dirty="0" smtClean="0">
                <a:latin typeface="Constantia" panose="02030602050306030303" pitchFamily="18" charset="0"/>
              </a:rPr>
              <a:t>Дягилев </a:t>
            </a:r>
            <a:r>
              <a:rPr lang="ru-RU" altLang="ru-RU" sz="2400" dirty="0">
                <a:latin typeface="Constantia" panose="02030602050306030303" pitchFamily="18" charset="0"/>
              </a:rPr>
              <a:t>собрал творческий коллектив из самых великих деятелей искусства начала XX в. </a:t>
            </a:r>
          </a:p>
          <a:p>
            <a:pPr algn="just">
              <a:lnSpc>
                <a:spcPct val="95000"/>
              </a:lnSpc>
            </a:pPr>
            <a:r>
              <a:rPr lang="ru-RU" altLang="ru-RU" sz="2400" dirty="0" smtClean="0">
                <a:latin typeface="Constantia" panose="02030602050306030303" pitchFamily="18" charset="0"/>
              </a:rPr>
              <a:t>И </a:t>
            </a:r>
            <a:r>
              <a:rPr lang="ru-RU" altLang="ru-RU" sz="2400" dirty="0">
                <a:latin typeface="Constantia" panose="02030602050306030303" pitchFamily="18" charset="0"/>
              </a:rPr>
              <a:t>в 1911-13 гг. на основе «Русских сезонов» он создал труппу «Русский балет Дягилева», в которой работали:</a:t>
            </a:r>
          </a:p>
          <a:p>
            <a:pPr algn="just">
              <a:lnSpc>
                <a:spcPct val="95000"/>
              </a:lnSpc>
            </a:pPr>
            <a:endParaRPr lang="ru-RU" altLang="ru-RU" sz="2400" dirty="0">
              <a:latin typeface="Constantia" panose="020306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2952" y="23997"/>
            <a:ext cx="5173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Русский балет в Париже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2952" y="2573199"/>
            <a:ext cx="5204064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хореографы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М. Фокин и Л. Мясин</a:t>
            </a:r>
            <a:r>
              <a:rPr lang="ru-RU" altLang="ru-RU" sz="2400" dirty="0">
                <a:latin typeface="Constantia" panose="02030602050306030303" pitchFamily="18" charset="0"/>
              </a:rPr>
              <a:t>; композиторы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К.Дебюсси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, М. Равель и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И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. Стравинский</a:t>
            </a:r>
            <a:r>
              <a:rPr lang="ru-RU" altLang="ru-RU" sz="2400" dirty="0">
                <a:latin typeface="Constantia" panose="02030602050306030303" pitchFamily="18" charset="0"/>
              </a:rPr>
              <a:t>; художники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Л.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Бакст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, А. Бенуа, П. Пикассо, А. Матисс</a:t>
            </a:r>
            <a:r>
              <a:rPr lang="ru-RU" altLang="ru-RU" sz="2400" dirty="0">
                <a:latin typeface="Constantia" panose="02030602050306030303" pitchFamily="18" charset="0"/>
              </a:rPr>
              <a:t>; танцовщики Русского балета из Мариинского и Большого театров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А. Павлова, В. Нижинский, М. Кшесинская, Т.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Карсавина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, Павлова, М.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Мордкин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, 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Constantia" panose="02030602050306030303" pitchFamily="18" charset="0"/>
              </a:rPr>
              <a:t>позднее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 О. 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Спесивцева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, С. Лифарь, Дж. Баланчин. 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Constantia" panose="02030602050306030303" pitchFamily="18" charset="0"/>
              </a:rPr>
              <a:t>и др.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462" y="2415005"/>
            <a:ext cx="3300318" cy="4477270"/>
          </a:xfrm>
          <a:prstGeom prst="rect">
            <a:avLst/>
          </a:prstGeom>
          <a:solidFill>
            <a:srgbClr val="EDEDED"/>
          </a:solidFill>
          <a:ln w="88920" cap="flat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24462" y="1628800"/>
            <a:ext cx="1781802" cy="6448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dirty="0">
                <a:latin typeface="+mn-lt"/>
                <a:cs typeface="Times New Roman" panose="02020603050405020304" pitchFamily="18" charset="0"/>
              </a:rPr>
              <a:t>Серж Лифарь и Коко Шанель</a:t>
            </a:r>
          </a:p>
        </p:txBody>
      </p:sp>
    </p:spTree>
    <p:extLst>
      <p:ext uri="{BB962C8B-B14F-4D97-AF65-F5344CB8AC3E}">
        <p14:creationId xmlns:p14="http://schemas.microsoft.com/office/powerpoint/2010/main" xmlns="" val="4114942562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934269"/>
            <a:ext cx="698477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endParaRPr lang="ru-RU" altLang="ru-RU" sz="2400" dirty="0">
              <a:latin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</a:pPr>
            <a:r>
              <a:rPr lang="ru-RU" altLang="ru-RU" sz="2400" b="1" dirty="0" smtClean="0">
                <a:latin typeface="Times New Roman" panose="02020603050405020304" pitchFamily="18" charset="0"/>
              </a:rPr>
              <a:t>Леон </a:t>
            </a:r>
            <a:r>
              <a:rPr lang="ru-RU" altLang="ru-RU" sz="2400" b="1" dirty="0" err="1" smtClean="0">
                <a:latin typeface="Times New Roman" panose="02020603050405020304" pitchFamily="18" charset="0"/>
              </a:rPr>
              <a:t>Бакст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</a:rPr>
              <a:t>активно выступил соавтором либретто и создал, может быть, одни из лучших своих декораций и </a:t>
            </a:r>
            <a:r>
              <a:rPr lang="ru-RU" altLang="ru-RU" sz="2400" dirty="0" smtClean="0">
                <a:latin typeface="Times New Roman" panose="02020603050405020304" pitchFamily="18" charset="0"/>
              </a:rPr>
              <a:t>костюмов.</a:t>
            </a:r>
            <a:endParaRPr lang="ru-RU" altLang="ru-RU" sz="2400" dirty="0">
              <a:latin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</a:pPr>
            <a:endParaRPr lang="ru-RU" altLang="ru-RU" sz="2400" dirty="0"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40672" y="2015778"/>
            <a:ext cx="4103328" cy="465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Шехерезада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»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Н.А</a:t>
            </a:r>
            <a:r>
              <a:rPr lang="ru-RU" altLang="ru-RU" sz="2400" b="1" dirty="0">
                <a:latin typeface="Times New Roman" panose="02020603050405020304" pitchFamily="18" charset="0"/>
              </a:rPr>
              <a:t>. Римского-Корсакова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endParaRPr lang="ru-RU" altLang="ru-RU" sz="2400" dirty="0" smtClean="0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Жар-птица»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И.Ф</a:t>
            </a:r>
            <a:r>
              <a:rPr lang="ru-RU" altLang="ru-RU" sz="2400" b="1" dirty="0">
                <a:latin typeface="Times New Roman" panose="02020603050405020304" pitchFamily="18" charset="0"/>
              </a:rPr>
              <a:t>.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Стравинского</a:t>
            </a:r>
            <a:endParaRPr lang="ru-RU" altLang="ru-RU" sz="2400" dirty="0" smtClean="0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Видение розы»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Вебера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Нарцисс»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Черепнина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«Петрушка»</a:t>
            </a:r>
            <a:r>
              <a:rPr lang="ru-RU" altLang="ru-RU" sz="2400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И</a:t>
            </a:r>
            <a:r>
              <a:rPr lang="ru-RU" altLang="ru-RU" sz="2400" b="1" dirty="0">
                <a:latin typeface="Times New Roman" panose="02020603050405020304" pitchFamily="18" charset="0"/>
              </a:rPr>
              <a:t>. Стравинского</a:t>
            </a:r>
            <a:endParaRPr lang="ru-RU" altLang="ru-RU" sz="2400" b="1" dirty="0" smtClean="0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«Подводное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царство»</a:t>
            </a:r>
            <a:r>
              <a:rPr lang="ru-RU" altLang="ru-RU" sz="2400" dirty="0">
                <a:latin typeface="Times New Roman" panose="02020603050405020304" pitchFamily="18" charset="0"/>
              </a:rPr>
              <a:t> на муз из оперы </a:t>
            </a:r>
            <a:r>
              <a:rPr lang="ru-RU" altLang="ru-RU" sz="2400" b="1" dirty="0">
                <a:latin typeface="Times New Roman" panose="02020603050405020304" pitchFamily="18" charset="0"/>
              </a:rPr>
              <a:t>«Садко» Н. А. Римского - Корсакова</a:t>
            </a:r>
            <a:r>
              <a:rPr lang="ru-RU" altLang="ru-RU" sz="2400" dirty="0">
                <a:latin typeface="Times New Roman" panose="02020603050405020304" pitchFamily="18" charset="0"/>
              </a:rPr>
              <a:t>,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«Лебединое озеро</a:t>
            </a:r>
            <a:r>
              <a:rPr lang="ru-RU" alt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»</a:t>
            </a:r>
            <a:endParaRPr lang="ru-RU" altLang="ru-RU" sz="2400" dirty="0">
              <a:latin typeface="Times New Roman" panose="02020603050405020304" pitchFamily="18" charset="0"/>
            </a:endParaRPr>
          </a:p>
        </p:txBody>
      </p:sp>
      <p:pic>
        <p:nvPicPr>
          <p:cNvPr id="4" name="Picture 2" descr="http://2queens.ru/Uploads/barbara/Bakst_dekor_Sheherez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569611"/>
            <a:ext cx="4861159" cy="395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516052"/>
            <a:ext cx="44775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+mn-lt"/>
                <a:cs typeface="Times New Roman" panose="02020603050405020304" pitchFamily="18" charset="0"/>
              </a:rPr>
              <a:t>Л. </a:t>
            </a:r>
            <a:r>
              <a:rPr lang="ru-RU" dirty="0" err="1">
                <a:latin typeface="+mn-lt"/>
                <a:cs typeface="Times New Roman" panose="02020603050405020304" pitchFamily="18" charset="0"/>
              </a:rPr>
              <a:t>Бакст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. Декорации к балету "</a:t>
            </a:r>
            <a:r>
              <a:rPr lang="ru-RU" dirty="0" err="1">
                <a:latin typeface="+mn-lt"/>
                <a:cs typeface="Times New Roman" panose="02020603050405020304" pitchFamily="18" charset="0"/>
              </a:rPr>
              <a:t>Шахерезада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"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712" y="116632"/>
            <a:ext cx="7164288" cy="418058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DFEF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9pPr>
          </a:lstStyle>
          <a:p>
            <a:pPr algn="l"/>
            <a:r>
              <a:rPr lang="ru-RU" alt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 </a:t>
            </a:r>
            <a:r>
              <a:rPr lang="ru-RU" alt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Бакст</a:t>
            </a:r>
            <a:r>
              <a:rPr lang="ru-RU" alt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Лейб-Хаим Израилевич Розенберг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1866-1924</a:t>
            </a:r>
            <a:endParaRPr lang="ru-RU" alt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756798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200px-Bakst_sel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08"/>
            <a:ext cx="2643214" cy="4357718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3026" y="2012362"/>
            <a:ext cx="3077637" cy="420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41551" y="6165305"/>
            <a:ext cx="28858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 smtClean="0">
                <a:latin typeface="+mn-lt"/>
              </a:rPr>
              <a:t>Леон </a:t>
            </a:r>
            <a:r>
              <a:rPr lang="ru-RU" altLang="ru-RU" b="1" dirty="0" err="1" smtClean="0">
                <a:latin typeface="+mn-lt"/>
              </a:rPr>
              <a:t>Бакст</a:t>
            </a:r>
            <a:r>
              <a:rPr lang="ru-RU" altLang="ru-RU" b="1" dirty="0" smtClean="0">
                <a:latin typeface="+mn-lt"/>
              </a:rPr>
              <a:t> </a:t>
            </a:r>
            <a:r>
              <a:rPr lang="ru-RU" altLang="ru-RU" dirty="0" smtClean="0">
                <a:latin typeface="+mn-lt"/>
              </a:rPr>
              <a:t>эскиз костюма </a:t>
            </a:r>
            <a:r>
              <a:rPr lang="ru-RU" altLang="ru-RU" dirty="0">
                <a:latin typeface="+mn-lt"/>
              </a:rPr>
              <a:t>Жар-птицы 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2274" y="2012363"/>
            <a:ext cx="2775830" cy="42007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59640" y="6165304"/>
            <a:ext cx="28858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 smtClean="0">
                <a:latin typeface="+mn-lt"/>
              </a:rPr>
              <a:t>Леон </a:t>
            </a:r>
            <a:r>
              <a:rPr lang="ru-RU" altLang="ru-RU" b="1" dirty="0" err="1" smtClean="0">
                <a:latin typeface="+mn-lt"/>
              </a:rPr>
              <a:t>Бакст</a:t>
            </a:r>
            <a:r>
              <a:rPr lang="ru-RU" altLang="ru-RU" b="1" dirty="0" smtClean="0">
                <a:latin typeface="+mn-lt"/>
              </a:rPr>
              <a:t> </a:t>
            </a:r>
            <a:r>
              <a:rPr lang="ru-RU" altLang="ru-RU" dirty="0" smtClean="0">
                <a:latin typeface="+mn-lt"/>
              </a:rPr>
              <a:t>эскизы костюмов к опере Нарцисс </a:t>
            </a:r>
            <a:endParaRPr lang="ru-RU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65515" y="93386"/>
            <a:ext cx="59520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onstantia" panose="02030602050306030303" pitchFamily="18" charset="0"/>
              </a:rPr>
              <a:t>Художник моделировал костюм, ориентируясь на систему движений танцовщика, через линии и цвет он стремился раскрыть рисунок танца и характер музыки.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358426"/>
            <a:ext cx="234333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latin typeface="+mn-lt"/>
              </a:rPr>
              <a:t>Леон </a:t>
            </a:r>
            <a:r>
              <a:rPr lang="ru-RU" altLang="ru-RU" b="1" dirty="0" err="1" smtClean="0">
                <a:latin typeface="+mn-lt"/>
              </a:rPr>
              <a:t>Бакст</a:t>
            </a:r>
            <a:r>
              <a:rPr lang="ru-RU" altLang="ru-RU" b="1" dirty="0" smtClean="0">
                <a:latin typeface="+mn-lt"/>
              </a:rPr>
              <a:t> </a:t>
            </a:r>
            <a:r>
              <a:rPr lang="ru-RU" altLang="ru-RU" dirty="0" smtClean="0">
                <a:latin typeface="+mn-lt"/>
              </a:rPr>
              <a:t>Автопортрет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8996687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396px-Bakst_Uzh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5932"/>
            <a:ext cx="3167484" cy="4791220"/>
          </a:xfrm>
          <a:prstGeom prst="rect">
            <a:avLst/>
          </a:prstGeom>
        </p:spPr>
      </p:pic>
      <p:pic>
        <p:nvPicPr>
          <p:cNvPr id="3" name="Содержимое 4" descr="469px-Bakst_Gippi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4526" y="2257305"/>
            <a:ext cx="3602215" cy="46006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48971" y="1412776"/>
            <a:ext cx="2491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БАКСТ. Портрет Зинаиды Гиппиус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7276" y="4797152"/>
            <a:ext cx="1410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БАКСТ. Ужин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8049164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635750" cy="418058"/>
          </a:xfrm>
        </p:spPr>
        <p:txBody>
          <a:bodyPr>
            <a:noAutofit/>
          </a:bodyPr>
          <a:lstStyle/>
          <a:p>
            <a:pPr algn="l"/>
            <a:r>
              <a:rPr lang="ru-RU" altLang="ru-RU" sz="3600" dirty="0">
                <a:solidFill>
                  <a:srgbClr val="002060"/>
                </a:solidFill>
              </a:rPr>
              <a:t>Александр Николаевич Бенуа 1870 – </a:t>
            </a:r>
            <a:r>
              <a:rPr lang="ru-RU" altLang="ru-RU" sz="3600" dirty="0" smtClean="0">
                <a:solidFill>
                  <a:srgbClr val="002060"/>
                </a:solidFill>
              </a:rPr>
              <a:t>1960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Picture 4" descr="benu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1692" y="894730"/>
            <a:ext cx="27723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556792"/>
            <a:ext cx="341564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80058" y="6326063"/>
            <a:ext cx="836394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А. Н. Бенуа </a:t>
            </a:r>
            <a:r>
              <a:rPr lang="ru-RU" altLang="ru-RU" dirty="0" smtClean="0"/>
              <a:t>иллюстрация </a:t>
            </a:r>
            <a:r>
              <a:rPr lang="ru-RU" altLang="ru-RU" dirty="0"/>
              <a:t>к поэме Пушкина «Медный всадник»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4210255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18242E"/>
                </a:solidFill>
                <a:latin typeface="Constantia" pitchFamily="18" charset="0"/>
                <a:cs typeface="+mn-cs"/>
              </a:rPr>
              <a:t>Живописец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18242E"/>
                </a:solidFill>
                <a:latin typeface="Constantia" pitchFamily="18" charset="0"/>
                <a:cs typeface="+mn-cs"/>
              </a:rPr>
              <a:t>иллюстратор</a:t>
            </a:r>
            <a:r>
              <a:rPr lang="ru-RU" altLang="ru-RU" sz="2400" dirty="0">
                <a:solidFill>
                  <a:srgbClr val="18242E"/>
                </a:solidFill>
                <a:latin typeface="Constantia" pitchFamily="18" charset="0"/>
                <a:cs typeface="+mn-cs"/>
              </a:rPr>
              <a:t>, 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rgbClr val="18242E"/>
                </a:solidFill>
                <a:latin typeface="Constantia" pitchFamily="18" charset="0"/>
                <a:cs typeface="+mn-cs"/>
              </a:rPr>
              <a:t>художественный критик </a:t>
            </a:r>
            <a:endParaRPr lang="ru-RU" altLang="ru-RU" sz="2400" dirty="0" smtClean="0">
              <a:solidFill>
                <a:srgbClr val="18242E"/>
              </a:solidFill>
              <a:latin typeface="Constantia" pitchFamily="18" charset="0"/>
              <a:cs typeface="+mn-cs"/>
            </a:endParaRP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18242E"/>
                </a:solidFill>
                <a:latin typeface="Constantia" pitchFamily="18" charset="0"/>
                <a:cs typeface="+mn-cs"/>
              </a:rPr>
              <a:t>историк </a:t>
            </a:r>
            <a:r>
              <a:rPr lang="ru-RU" altLang="ru-RU" sz="2400" dirty="0">
                <a:solidFill>
                  <a:srgbClr val="18242E"/>
                </a:solidFill>
                <a:latin typeface="Constantia" pitchFamily="18" charset="0"/>
                <a:cs typeface="+mn-cs"/>
              </a:rPr>
              <a:t>искусства</a:t>
            </a:r>
            <a:endParaRPr lang="ru-RU" sz="2400" dirty="0">
              <a:solidFill>
                <a:srgbClr val="18242E"/>
              </a:solidFill>
              <a:latin typeface="Constantia" pitchFamily="18" charset="0"/>
              <a:cs typeface="+mn-cs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лександр Николаевич Бенуа Прогулка короля 19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878"/>
            <a:ext cx="4572000" cy="362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1" descr="Бенуа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0841" y="3207818"/>
            <a:ext cx="4793159" cy="36313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1" descr="Бенуа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76464" cy="285808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43625" y="44624"/>
            <a:ext cx="3000375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+mn-lt"/>
              </a:rPr>
              <a:t>Бенуа. Дворцовая площадь.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350467" y="6221298"/>
            <a:ext cx="286149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ru-RU" altLang="ru-RU" dirty="0">
                <a:latin typeface="+mn-lt"/>
              </a:rPr>
              <a:t>Бенуа. Развод караула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411329" y="3789040"/>
            <a:ext cx="350956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ru-RU" altLang="ru-RU" dirty="0">
                <a:latin typeface="+mn-lt"/>
              </a:rPr>
              <a:t>Бенуа. </a:t>
            </a:r>
            <a:r>
              <a:rPr lang="ru-RU" altLang="ru-RU" dirty="0" smtClean="0">
                <a:latin typeface="+mn-lt"/>
              </a:rPr>
              <a:t>Версаль. Прогулка короля.</a:t>
            </a:r>
            <a:endParaRPr lang="ru-RU" alt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230040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»Ð°Ð½ÑÐµÑ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6265" cy="427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Лансере_Царевна Елизавета Петровна и преображенцы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8931" y="1340768"/>
            <a:ext cx="5485069" cy="403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43573" y="5156251"/>
            <a:ext cx="36004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altLang="ru-RU" dirty="0" err="1"/>
              <a:t>Е.Е.Лансере</a:t>
            </a:r>
            <a:r>
              <a:rPr lang="ru-RU" altLang="ru-RU" dirty="0"/>
              <a:t> «Царевна Елизавета Петровна и </a:t>
            </a:r>
            <a:r>
              <a:rPr lang="ru-RU" altLang="ru-RU" dirty="0" err="1"/>
              <a:t>преображенцы</a:t>
            </a:r>
            <a:r>
              <a:rPr lang="ru-RU" altLang="ru-RU" dirty="0"/>
              <a:t>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75856" y="27492"/>
            <a:ext cx="6635750" cy="152929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DFEF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DFEFF2"/>
                </a:solidFill>
                <a:latin typeface="Constantia" pitchFamily="18" charset="0"/>
              </a:defRPr>
            </a:lvl9pPr>
          </a:lstStyle>
          <a:p>
            <a:pPr algn="l"/>
            <a:r>
              <a:rPr lang="ru-RU" sz="3600" dirty="0" smtClean="0">
                <a:solidFill>
                  <a:srgbClr val="002060"/>
                </a:solidFill>
              </a:rPr>
              <a:t>Евгений Евгеньевич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Лансере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1875-1946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100" name="Picture 4" descr="ÐÐ¼Ð¿ÐµÑÐ°ÑÑÐ¸ÑÐ° ÐÐ»Ð¸Ð·Ð°Ð²ÐµÑÐ° ÐÐµÑÑÐ¾Ð²Ð½Ð° Ð² Ð¦Ð°ÑÑÐºÐ¾Ð¼ Ð¡ÐµÐ»Ðµ, Ð. Ð. ÐÐ°Ð½ÑÐµÑÐµ, 19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139" y="2817771"/>
            <a:ext cx="4513131" cy="406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89975" y="61257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+mn-lt"/>
              </a:rPr>
              <a:t>Императрица Елизавета Петровна в Царском Селе, Е. </a:t>
            </a:r>
            <a:r>
              <a:rPr lang="ru-RU" dirty="0">
                <a:solidFill>
                  <a:srgbClr val="000000"/>
                </a:solidFill>
                <a:latin typeface="+mn-lt"/>
              </a:rPr>
              <a:t>Е. Лансере, 1905</a:t>
            </a:r>
            <a:endParaRPr lang="ru-RU" i="0" dirty="0">
              <a:solidFill>
                <a:srgbClr val="00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360966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05968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Валентин Александрович Серов (1856-1911)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484784"/>
            <a:ext cx="4536504" cy="5112568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</a:t>
            </a:r>
            <a:r>
              <a:rPr lang="ru-RU" sz="2400" dirty="0" smtClean="0"/>
              <a:t>В.А.Серов  завоевал признание уже в молодые годы. Его раннюю работу </a:t>
            </a:r>
            <a:r>
              <a:rPr lang="ru-RU" sz="2400" b="1" i="1" dirty="0" smtClean="0">
                <a:solidFill>
                  <a:srgbClr val="C00000"/>
                </a:solidFill>
              </a:rPr>
              <a:t>«Девочка с персиками» </a:t>
            </a:r>
            <a:r>
              <a:rPr lang="ru-RU" sz="2400" dirty="0" smtClean="0"/>
              <a:t>называли новым словом в русской живописи. Манера, в которой она написана, во многом близка  пленэрной  технике импрессионизма (колорит, светотень, светлый образ).</a:t>
            </a:r>
            <a:endParaRPr lang="ru-RU" sz="2800" dirty="0"/>
          </a:p>
        </p:txBody>
      </p:sp>
      <p:pic>
        <p:nvPicPr>
          <p:cNvPr id="2050" name="Picture 2" descr="Валентин Сер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88640"/>
            <a:ext cx="1472004" cy="19042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картина девочка с персикам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2204864"/>
            <a:ext cx="3930848" cy="432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0"/>
            <a:ext cx="663575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Валентин Александрович Серов (1856-1911)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124744"/>
            <a:ext cx="6995120" cy="4525963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</a:t>
            </a:r>
            <a:r>
              <a:rPr lang="ru-RU" sz="2400" dirty="0" smtClean="0"/>
              <a:t>Главным жанром в творчестве Серова стал портрет. Он написал огромное количество портретов русской интеллигенции. Его моделями были  </a:t>
            </a:r>
            <a:r>
              <a:rPr lang="ru-RU" sz="2400" b="1" i="1" dirty="0" smtClean="0">
                <a:solidFill>
                  <a:srgbClr val="C00000"/>
                </a:solidFill>
              </a:rPr>
              <a:t>И.Репин и К.Коровин, С.Дягилев и А.Павлова, И.Левитан и М.Морозов, Н.Лесков  и  Ф.Шаляпин.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Валентин Сер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4462" y="0"/>
            <a:ext cx="1932166" cy="2499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674" name="Picture 2" descr="Анна Павлов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84168" y="3573016"/>
            <a:ext cx="2798485" cy="32849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543600" y="6211669"/>
            <a:ext cx="36004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Анна Павлова (плакат Русских сезонов в Париже). 1909</a:t>
            </a:r>
            <a:endParaRPr lang="ru-RU" dirty="0"/>
          </a:p>
        </p:txBody>
      </p:sp>
      <p:pic>
        <p:nvPicPr>
          <p:cNvPr id="28676" name="Picture 4" descr="Портрет Лесков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43808" y="3478052"/>
            <a:ext cx="2664296" cy="33799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Прямоугольник 8"/>
          <p:cNvSpPr/>
          <p:nvPr/>
        </p:nvSpPr>
        <p:spPr>
          <a:xfrm>
            <a:off x="2267744" y="6488668"/>
            <a:ext cx="242149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Портрет Лескова. 1894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6635750" cy="54868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Валентин Александрович Серов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9698" name="Picture 2" descr="левитан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692696"/>
            <a:ext cx="2664296" cy="2546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395536" y="3068960"/>
            <a:ext cx="381694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Портрет художника Исаака Левитана</a:t>
            </a:r>
            <a:endParaRPr lang="ru-RU" dirty="0"/>
          </a:p>
        </p:txBody>
      </p:sp>
      <p:pic>
        <p:nvPicPr>
          <p:cNvPr id="29700" name="Picture 4" descr="коровин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3639253"/>
            <a:ext cx="2520279" cy="32187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Прямоугольник 11"/>
          <p:cNvSpPr/>
          <p:nvPr/>
        </p:nvSpPr>
        <p:spPr>
          <a:xfrm>
            <a:off x="179512" y="6488668"/>
            <a:ext cx="359880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Портрет художника К.А.Коровина</a:t>
            </a:r>
            <a:endParaRPr lang="ru-RU" dirty="0"/>
          </a:p>
        </p:txBody>
      </p:sp>
      <p:pic>
        <p:nvPicPr>
          <p:cNvPr id="29702" name="Picture 6" descr="репин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4048" y="620688"/>
            <a:ext cx="2304256" cy="28624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Прямоугольник 13"/>
          <p:cNvSpPr/>
          <p:nvPr/>
        </p:nvSpPr>
        <p:spPr>
          <a:xfrm>
            <a:off x="5076056" y="2996952"/>
            <a:ext cx="381642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Портрет художник Ильи Репина</a:t>
            </a:r>
            <a:endParaRPr lang="ru-RU" dirty="0"/>
          </a:p>
        </p:txBody>
      </p:sp>
      <p:pic>
        <p:nvPicPr>
          <p:cNvPr id="29704" name="Picture 8" descr="композитор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6016" y="3515410"/>
            <a:ext cx="3932459" cy="33425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Прямоугольник 17"/>
          <p:cNvSpPr/>
          <p:nvPr/>
        </p:nvSpPr>
        <p:spPr>
          <a:xfrm>
            <a:off x="4067944" y="6488668"/>
            <a:ext cx="507605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Портрет композитора </a:t>
            </a:r>
            <a:r>
              <a:rPr lang="ru-RU" dirty="0" err="1" smtClean="0"/>
              <a:t>Н.А.Римского-Корсакова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44624"/>
            <a:ext cx="7200800" cy="1008112"/>
          </a:xfrm>
        </p:spPr>
        <p:txBody>
          <a:bodyPr/>
          <a:lstStyle/>
          <a:p>
            <a:pPr algn="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</a:rPr>
              <a:t>«Мы любим всё, но видим всё через себя» </a:t>
            </a:r>
            <a:r>
              <a:rPr lang="ru-RU" sz="2000" dirty="0" smtClean="0">
                <a:solidFill>
                  <a:schemeClr val="tx1"/>
                </a:solidFill>
              </a:rPr>
              <a:t>(С.Дягилев).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2128" y="6105490"/>
            <a:ext cx="788436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+mn-lt"/>
              </a:rPr>
              <a:t>Б</a:t>
            </a:r>
            <a:r>
              <a:rPr lang="ru-RU" sz="2000" dirty="0" smtClean="0">
                <a:latin typeface="+mn-lt"/>
              </a:rPr>
              <a:t>. М. Кустодиев. «Групповой портрет членов объединения </a:t>
            </a:r>
          </a:p>
          <a:p>
            <a:pPr algn="r"/>
            <a:r>
              <a:rPr lang="ru-RU" sz="2000" dirty="0" smtClean="0">
                <a:latin typeface="+mn-lt"/>
              </a:rPr>
              <a:t>„Мир искусства“». 1916—1920. 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 descr="800px-Kustodiyev_world_of_the_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4000" cy="528066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663575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Михаил Александрович Врубель (1865-1910)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268760"/>
            <a:ext cx="4176464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Черты символизма наиболее ярко проявились в творчестве М.Врубеля. Это был необычайно одаренный художник, обладающий совершенно особым стилем и неповторимой манерой письма. Он тяготел к сказочным образам и умел сотворить их утонченными, волшебными и поэтичными.</a:t>
            </a:r>
            <a:endParaRPr lang="ru-RU" sz="2400" dirty="0"/>
          </a:p>
        </p:txBody>
      </p:sp>
      <p:pic>
        <p:nvPicPr>
          <p:cNvPr id="30722" name="Picture 2" descr="Врубель Михаил фотография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1979712" cy="2960961"/>
          </a:xfrm>
          <a:prstGeom prst="rect">
            <a:avLst/>
          </a:prstGeom>
          <a:noFill/>
        </p:spPr>
      </p:pic>
      <p:pic>
        <p:nvPicPr>
          <p:cNvPr id="30724" name="Picture 4" descr="Царевна лебедь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4" y="1628800"/>
            <a:ext cx="2638579" cy="38884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6300192" y="5589240"/>
            <a:ext cx="2583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Царевна-Лебедь. 1900 г.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7164288" cy="62068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Михаил Александрович Врубель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404664"/>
            <a:ext cx="7344816" cy="4958011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 Ощущение нереальности создают колорит, светящиеся краски.</a:t>
            </a:r>
            <a:endParaRPr lang="ru-RU" sz="2400" dirty="0"/>
          </a:p>
        </p:txBody>
      </p:sp>
      <p:pic>
        <p:nvPicPr>
          <p:cNvPr id="31746" name="Picture 2" descr="Михаил Александрович Врубель. Демон сидящий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556792"/>
            <a:ext cx="3923928" cy="21574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3212976"/>
            <a:ext cx="17819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Демон сидящий</a:t>
            </a:r>
          </a:p>
        </p:txBody>
      </p:sp>
      <p:pic>
        <p:nvPicPr>
          <p:cNvPr id="31748" name="Picture 4" descr="Михаил Александрович Врубель. Шестикрылый серафим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980728"/>
            <a:ext cx="3588841" cy="24411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6444208" y="2924944"/>
            <a:ext cx="251543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Шестикрылый серафим</a:t>
            </a:r>
            <a:endParaRPr lang="ru-RU" dirty="0"/>
          </a:p>
        </p:txBody>
      </p:sp>
      <p:pic>
        <p:nvPicPr>
          <p:cNvPr id="31750" name="Picture 6" descr="Михаил Александрович Врубель. Глава демон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149080"/>
            <a:ext cx="3744416" cy="2313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Прямоугольник 11"/>
          <p:cNvSpPr/>
          <p:nvPr/>
        </p:nvSpPr>
        <p:spPr>
          <a:xfrm>
            <a:off x="323528" y="6309320"/>
            <a:ext cx="151490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Глава демона</a:t>
            </a:r>
            <a:endParaRPr lang="ru-RU" dirty="0"/>
          </a:p>
        </p:txBody>
      </p:sp>
      <p:pic>
        <p:nvPicPr>
          <p:cNvPr id="31752" name="Picture 8" descr="Михаил Александрович Врубель. Демон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39952" y="3444454"/>
            <a:ext cx="2115494" cy="34135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Прямоугольник 14"/>
          <p:cNvSpPr/>
          <p:nvPr/>
        </p:nvSpPr>
        <p:spPr>
          <a:xfrm>
            <a:off x="5508104" y="6488668"/>
            <a:ext cx="84677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Демон</a:t>
            </a:r>
          </a:p>
        </p:txBody>
      </p:sp>
      <p:pic>
        <p:nvPicPr>
          <p:cNvPr id="31756" name="Picture 12" descr="врубель сирень описание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23720" y="4005064"/>
            <a:ext cx="2520280" cy="22862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18"/>
          <p:cNvSpPr txBox="1"/>
          <p:nvPr/>
        </p:nvSpPr>
        <p:spPr>
          <a:xfrm>
            <a:off x="7956376" y="5805264"/>
            <a:ext cx="90281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r>
              <a:rPr lang="ru-RU" dirty="0" err="1" smtClean="0"/>
              <a:t>ирень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Задание: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2060"/>
                </a:solidFill>
              </a:rPr>
              <a:t>Нарисуй пейзаж-настроение на тему: «Весенний мотив», «Весеннее утро», «Весенний ветерок» или «В преддверии лета»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 Фото </a:t>
            </a:r>
            <a:r>
              <a:rPr lang="ru-RU" sz="2400" dirty="0" smtClean="0">
                <a:solidFill>
                  <a:schemeClr val="tx1"/>
                </a:solidFill>
              </a:rPr>
              <a:t>присылаем на почту: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hlinkClick r:id="rId2"/>
              </a:rPr>
              <a:t>       </a:t>
            </a:r>
            <a:r>
              <a:rPr lang="ru-RU" sz="2400" dirty="0" err="1" smtClean="0">
                <a:solidFill>
                  <a:schemeClr val="tx1"/>
                </a:solidFill>
                <a:hlinkClick r:id="rId2"/>
              </a:rPr>
              <a:t>flyura-askarova@mail.ru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6347048" cy="562074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>
                <a:solidFill>
                  <a:srgbClr val="002060"/>
                </a:solidFill>
              </a:rPr>
              <a:t>Стиль «Модерн»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928992" cy="2016224"/>
          </a:xfrm>
          <a:solidFill>
            <a:schemeClr val="bg1"/>
          </a:solidFill>
        </p:spPr>
        <p:txBody>
          <a:bodyPr/>
          <a:lstStyle/>
          <a:p>
            <a:pPr marL="174625" indent="20638">
              <a:spcBef>
                <a:spcPts val="0"/>
              </a:spcBef>
              <a:buNone/>
            </a:pPr>
            <a:r>
              <a:rPr lang="ru-RU" sz="2400" dirty="0"/>
              <a:t>Отличительными особенностями модерна являются отказ от прямых линий и углов в пользу более естественных, «природных» линий, интерес к новым </a:t>
            </a:r>
            <a:r>
              <a:rPr lang="ru-RU" sz="2400" dirty="0" smtClean="0"/>
              <a:t>технологиям, </a:t>
            </a:r>
            <a:r>
              <a:rPr lang="ru-RU" sz="2400" dirty="0"/>
              <a:t>расцвет </a:t>
            </a:r>
            <a:endParaRPr lang="ru-RU" sz="2400" dirty="0" smtClean="0"/>
          </a:p>
          <a:p>
            <a:pPr marL="174625" indent="20638">
              <a:spcBef>
                <a:spcPts val="0"/>
              </a:spcBef>
              <a:buNone/>
            </a:pPr>
            <a:r>
              <a:rPr lang="ru-RU" sz="2400" dirty="0"/>
              <a:t>п</a:t>
            </a:r>
            <a:r>
              <a:rPr lang="ru-RU" sz="2400" dirty="0" smtClean="0"/>
              <a:t>рикладного</a:t>
            </a:r>
          </a:p>
          <a:p>
            <a:pPr marL="174625" indent="20638"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искусства.</a:t>
            </a:r>
          </a:p>
        </p:txBody>
      </p:sp>
      <p:pic>
        <p:nvPicPr>
          <p:cNvPr id="6" name="Picture 2" descr="http://ic.pics.livejournal.com/rizhkin/11142970/46392/46392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3564" y="1988840"/>
            <a:ext cx="6476949" cy="48577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5949280"/>
            <a:ext cx="381642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7313"/>
            <a:r>
              <a:rPr lang="ru-RU" dirty="0"/>
              <a:t>Фёдор </a:t>
            </a:r>
            <a:r>
              <a:rPr lang="ru-RU" dirty="0" smtClean="0"/>
              <a:t>Осипович </a:t>
            </a:r>
            <a:r>
              <a:rPr lang="ru-RU" dirty="0" err="1" smtClean="0"/>
              <a:t>Шехтель</a:t>
            </a:r>
            <a:r>
              <a:rPr lang="ru-RU" dirty="0"/>
              <a:t>, лестница в особняке </a:t>
            </a:r>
            <a:r>
              <a:rPr lang="ru-RU" dirty="0" err="1"/>
              <a:t>Рябушинского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«Мир искусства»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764704"/>
            <a:ext cx="7128792" cy="5361459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</a:t>
            </a:r>
            <a:r>
              <a:rPr lang="ru-RU" sz="2400" dirty="0" smtClean="0"/>
              <a:t>«Мир искусства» выпускал журнал, ядром которого были произведения мастеров книжной графики и иллюстрации  </a:t>
            </a:r>
          </a:p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b="1" i="1" dirty="0" smtClean="0">
                <a:solidFill>
                  <a:srgbClr val="C00000"/>
                </a:solidFill>
              </a:rPr>
              <a:t>А.Бенуа,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</a:t>
            </a:r>
            <a:r>
              <a:rPr lang="ru-RU" sz="2800" b="1" i="1" dirty="0" err="1" smtClean="0">
                <a:solidFill>
                  <a:srgbClr val="C00000"/>
                </a:solidFill>
              </a:rPr>
              <a:t>М.Добужинского</a:t>
            </a:r>
            <a:r>
              <a:rPr lang="ru-RU" sz="2800" b="1" i="1" dirty="0" smtClean="0">
                <a:solidFill>
                  <a:srgbClr val="C00000"/>
                </a:solidFill>
              </a:rPr>
              <a:t>,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Е.Лансере.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Заставка журнала «Мир искусства» (640x389, 27Kb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03848" y="3590449"/>
            <a:ext cx="5375920" cy="3267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6211669"/>
            <a:ext cx="504056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А. Н. Бенуа - Заставка журнала «Мир искусства»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nstantinsomov.ru/cms.ashx?req=Image&amp;imageid=71693531-8fd2-49df-b0c6-15a5b5f04e4b&amp;key=%CC%E8%F0%20%E8%F1%EA%F3%F1%F1%F2%E2%E0%20(1900%20%E3.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6820" y="675865"/>
            <a:ext cx="4346944" cy="606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¼Ð¸Ñ Ð¸ÑÐºÑÑÑÑÐ²Ð° Ð¶ÑÑÐ½Ð°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0895" y="0"/>
            <a:ext cx="2670876" cy="476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5190354"/>
            <a:ext cx="33876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+mn-lt"/>
              </a:rPr>
              <a:t>Евгений Евгеньевич Лансере</a:t>
            </a:r>
          </a:p>
          <a:p>
            <a:pPr algn="r"/>
            <a:r>
              <a:rPr lang="ru-RU" dirty="0" smtClean="0">
                <a:solidFill>
                  <a:srgbClr val="333333"/>
                </a:solidFill>
                <a:latin typeface="+mn-lt"/>
              </a:rPr>
              <a:t>Проспект </a:t>
            </a:r>
            <a:r>
              <a:rPr lang="ru-RU" dirty="0">
                <a:solidFill>
                  <a:srgbClr val="333333"/>
                </a:solidFill>
                <a:latin typeface="+mn-lt"/>
              </a:rPr>
              <a:t>объявления о подписке на журнал "Мир искусства" на 1901 год</a:t>
            </a:r>
          </a:p>
          <a:p>
            <a:pPr algn="r"/>
            <a:r>
              <a:rPr lang="ru-RU" dirty="0">
                <a:solidFill>
                  <a:srgbClr val="333333"/>
                </a:solidFill>
                <a:latin typeface="+mn-lt"/>
              </a:rPr>
              <a:t> </a:t>
            </a:r>
            <a:r>
              <a:rPr lang="ru-RU" dirty="0">
                <a:solidFill>
                  <a:srgbClr val="222222"/>
                </a:solidFill>
                <a:latin typeface="+mn-lt"/>
              </a:rPr>
              <a:t> 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5000" y="352699"/>
            <a:ext cx="460851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К.А. Сомов Эскиз титульного листа к журналу "Мир искусства".</a:t>
            </a:r>
            <a:endParaRPr lang="ru-RU" sz="1800" i="0" u="none" strike="noStrike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622546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445786" y="188640"/>
            <a:ext cx="3096344" cy="5630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Русский театральный и художественный деятель,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антрепренёр-авангардист,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один из основоположников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группы «Мир Искусства»,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организатор «Русских сезонов»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в Париже и труппы «Русский 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400" dirty="0">
                <a:latin typeface="Constantia" panose="02030602050306030303" pitchFamily="18" charset="0"/>
              </a:rPr>
              <a:t>балет Дягилева».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899592" y="6167891"/>
            <a:ext cx="3384045" cy="367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b="1" dirty="0">
                <a:latin typeface="+mn-lt"/>
              </a:rPr>
              <a:t>В.А. Серов. Портрет С. Дягилева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152219" y="-181967"/>
            <a:ext cx="5048703" cy="188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Сергей Павлович</a:t>
            </a:r>
          </a:p>
          <a:p>
            <a:pPr algn="ctr" hangingPunct="1">
              <a:lnSpc>
                <a:spcPct val="100000"/>
              </a:lnSpc>
            </a:pPr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Дягилев (1872-1929)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4045053" cy="5043147"/>
          </a:xfrm>
          <a:prstGeom prst="rect">
            <a:avLst/>
          </a:prstGeom>
          <a:noFill/>
          <a:ln w="190440" cap="flat">
            <a:solidFill>
              <a:srgbClr val="C8C6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1020517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119534" y="649957"/>
            <a:ext cx="6844954" cy="1198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  <a:buClr>
                <a:srgbClr val="FFFFFF"/>
              </a:buClr>
              <a:buSzPct val="45000"/>
              <a:buFont typeface="Wingdings" panose="05000000000000000000" pitchFamily="2" charset="2"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В 1906 г. Дягилев организовал в десяти залах Осеннего салона в Париже выставку </a:t>
            </a:r>
            <a:r>
              <a:rPr lang="ru-RU" altLang="ru-RU" sz="2400" b="1" dirty="0">
                <a:latin typeface="Times New Roman" panose="02020603050405020304" pitchFamily="18" charset="0"/>
              </a:rPr>
              <a:t>"Два века русской живописи и скульптуры".</a:t>
            </a:r>
            <a:r>
              <a:rPr lang="ru-RU" altLang="ru-RU" sz="2400" b="1" dirty="0">
                <a:latin typeface="Rockwell" charset="0"/>
              </a:rPr>
              <a:t>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9137" y="44624"/>
            <a:ext cx="864076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Выставка русской живописи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36738"/>
            <a:ext cx="4247189" cy="3969295"/>
          </a:xfrm>
          <a:prstGeom prst="rect">
            <a:avLst/>
          </a:prstGeom>
          <a:noFill/>
          <a:ln w="190440" cap="flat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86853" y="6180137"/>
            <a:ext cx="3862637" cy="367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dirty="0">
                <a:solidFill>
                  <a:srgbClr val="1C1C1C"/>
                </a:solidFill>
                <a:latin typeface="+mn-lt"/>
              </a:rPr>
              <a:t>Бе</a:t>
            </a:r>
            <a:r>
              <a:rPr lang="ru-RU" altLang="ru-RU" dirty="0">
                <a:solidFill>
                  <a:srgbClr val="111111"/>
                </a:solidFill>
                <a:latin typeface="+mn-lt"/>
              </a:rPr>
              <a:t>нуа А.Н. Купальня маркизы (1906)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842" y="2001369"/>
            <a:ext cx="3905250" cy="4621212"/>
          </a:xfrm>
          <a:prstGeom prst="rect">
            <a:avLst/>
          </a:prstGeom>
          <a:noFill/>
          <a:ln w="190440" cap="flat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164288" y="6322235"/>
            <a:ext cx="3293593" cy="367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Врубель М.А. </a:t>
            </a:r>
            <a:r>
              <a:rPr lang="ru-RU" altLang="ru-RU" dirty="0" smtClean="0">
                <a:latin typeface="+mn-lt"/>
              </a:rPr>
              <a:t>Пан</a:t>
            </a:r>
            <a:endParaRPr lang="ru-RU" alt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0346084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16632"/>
            <a:ext cx="73741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«Исторические русские концерты»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264" y="2224024"/>
            <a:ext cx="2851281" cy="3613833"/>
          </a:xfrm>
          <a:prstGeom prst="rect">
            <a:avLst/>
          </a:prstGeom>
          <a:noFill/>
          <a:ln w="190440" cap="flat">
            <a:noFill/>
            <a:round/>
            <a:headEnd/>
            <a:tailEnd/>
          </a:ln>
          <a:effectLst/>
          <a:ex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130" y="2239840"/>
            <a:ext cx="2828075" cy="3626446"/>
          </a:xfrm>
          <a:prstGeom prst="rect">
            <a:avLst/>
          </a:prstGeom>
          <a:noFill/>
          <a:ln w="190440" cap="flat">
            <a:noFill/>
            <a:round/>
            <a:headEnd/>
            <a:tailEnd/>
          </a:ln>
          <a:effectLst/>
          <a:ex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2361" y="2239840"/>
            <a:ext cx="2549800" cy="3626446"/>
          </a:xfrm>
          <a:prstGeom prst="rect">
            <a:avLst/>
          </a:prstGeom>
          <a:noFill/>
          <a:ln w="190440" cap="flat">
            <a:noFill/>
            <a:round/>
            <a:headEnd/>
            <a:tailEnd/>
          </a:ln>
          <a:effectLst/>
          <a:extLst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06264" y="5934670"/>
            <a:ext cx="303105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И. Е. Репин. </a:t>
            </a:r>
            <a:r>
              <a:rPr lang="ru-RU" altLang="ru-RU" dirty="0" smtClean="0">
                <a:latin typeface="+mn-lt"/>
              </a:rPr>
              <a:t>Портрет </a:t>
            </a:r>
            <a:endParaRPr lang="ru-RU" altLang="ru-RU" dirty="0">
              <a:latin typeface="+mn-lt"/>
            </a:endParaRPr>
          </a:p>
          <a:p>
            <a:pPr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 Н.А. Римского-Корсакова</a:t>
            </a:r>
          </a:p>
          <a:p>
            <a:pPr hangingPunct="1">
              <a:lnSpc>
                <a:spcPct val="100000"/>
              </a:lnSpc>
            </a:pPr>
            <a:endParaRPr lang="ru-RU" altLang="ru-RU" dirty="0">
              <a:latin typeface="+mn-lt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650048" y="5923563"/>
            <a:ext cx="2493952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И. Е. Репин. </a:t>
            </a:r>
          </a:p>
          <a:p>
            <a:pPr algn="r"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Портрет  А.К. Глазунова</a:t>
            </a:r>
          </a:p>
          <a:p>
            <a:pPr algn="r" hangingPunct="1">
              <a:lnSpc>
                <a:spcPct val="100000"/>
              </a:lnSpc>
            </a:pPr>
            <a:endParaRPr lang="ru-RU" altLang="ru-RU" dirty="0">
              <a:latin typeface="+mn-lt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057544" y="5916124"/>
            <a:ext cx="3504817" cy="9218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dirty="0">
                <a:latin typeface="+mn-lt"/>
              </a:rPr>
              <a:t>Портрет С. В. Рахманинова.  (предположительно работы Серова)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8048" y="692696"/>
            <a:ext cx="6670416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ru-RU" altLang="ru-RU" sz="24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1907 году Дягилев знакомит парижан с русской музыкой. </a:t>
            </a:r>
            <a:r>
              <a:rPr lang="ru-RU" altLang="ru-RU" sz="24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Концерты </a:t>
            </a:r>
            <a:r>
              <a:rPr lang="ru-RU" altLang="ru-RU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в помещении парижского театра «</a:t>
            </a:r>
            <a:r>
              <a:rPr lang="ru-RU" altLang="ru-RU" sz="24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Гранд-опера</a:t>
            </a:r>
            <a:r>
              <a:rPr lang="ru-RU" altLang="ru-RU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» и спектакли с музыкой русских композиторов.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2510760717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49807" y="15108"/>
            <a:ext cx="57959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Оперные «сезоны»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2655"/>
            <a:ext cx="3437494" cy="5424841"/>
          </a:xfrm>
          <a:prstGeom prst="rect">
            <a:avLst/>
          </a:prstGeom>
          <a:noFill/>
          <a:ln w="190440" cap="flat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-333027" y="6030101"/>
            <a:ext cx="4005942" cy="6448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5000" rIns="90000" bIns="45000">
            <a:spAutoFit/>
          </a:bodyPr>
          <a:lstStyle>
            <a:defPPr>
              <a:defRPr lang="en-GB"/>
            </a:defPPr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ru-RU" altLang="ru-RU" dirty="0">
                <a:latin typeface="+mn-lt"/>
                <a:cs typeface="Times New Roman" panose="02020603050405020304" pitchFamily="18" charset="0"/>
              </a:rPr>
              <a:t>А. Головин. </a:t>
            </a:r>
            <a:r>
              <a:rPr lang="ru-RU" altLang="ru-RU" dirty="0" smtClean="0">
                <a:latin typeface="+mn-lt"/>
                <a:cs typeface="Times New Roman" panose="02020603050405020304" pitchFamily="18" charset="0"/>
              </a:rPr>
              <a:t> Шаляпин </a:t>
            </a:r>
            <a:r>
              <a:rPr lang="ru-RU" altLang="ru-RU" dirty="0">
                <a:latin typeface="+mn-lt"/>
                <a:cs typeface="Times New Roman" panose="02020603050405020304" pitchFamily="18" charset="0"/>
              </a:rPr>
              <a:t>в роли</a:t>
            </a:r>
          </a:p>
          <a:p>
            <a:pPr algn="r" hangingPunct="1">
              <a:lnSpc>
                <a:spcPct val="100000"/>
              </a:lnSpc>
            </a:pPr>
            <a:r>
              <a:rPr lang="ru-RU" altLang="ru-RU" dirty="0">
                <a:latin typeface="+mn-lt"/>
                <a:cs typeface="Times New Roman" panose="02020603050405020304" pitchFamily="18" charset="0"/>
              </a:rPr>
              <a:t> Б. Годунова (1912)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72915" y="586608"/>
            <a:ext cx="529157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AutoNum type="arabicPlain" startAt="1908"/>
            </a:pPr>
            <a:r>
              <a:rPr lang="ru-RU" sz="2400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Париж, опера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«Борис Годунов» </a:t>
            </a:r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1909 «</a:t>
            </a:r>
            <a:r>
              <a:rPr lang="ru-RU" sz="2400" b="1" dirty="0" err="1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Псковитянка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» Римского-Корсакова</a:t>
            </a:r>
            <a:r>
              <a:rPr lang="ru-RU" sz="2400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1913 </a:t>
            </a:r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Хованщина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» </a:t>
            </a:r>
            <a:endParaRPr lang="ru-RU" sz="2400" b="1" dirty="0" smtClean="0">
              <a:solidFill>
                <a:srgbClr val="333333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AutoNum type="arabicPlain" startAt="1908"/>
            </a:pP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1914</a:t>
            </a:r>
            <a:r>
              <a:rPr lang="ru-RU" sz="2400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в Гранд-Опера прошла мировая премьера оперы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«Соловей» Стравинского </a:t>
            </a:r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1922</a:t>
            </a:r>
            <a:r>
              <a:rPr lang="ru-RU" sz="2400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там же была поставлена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«Мавра» Стравинского.</a:t>
            </a:r>
          </a:p>
          <a:p>
            <a:pPr fontAlgn="base"/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1924</a:t>
            </a:r>
            <a:r>
              <a:rPr lang="ru-RU" sz="2400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на сцене театра в Монте-Карло осуществлены постановки трех опер </a:t>
            </a:r>
            <a:r>
              <a:rPr lang="ru-RU" sz="2400" b="1" dirty="0" err="1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Гуно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(«Голубка», «Лекарь поневоле», «</a:t>
            </a:r>
            <a:r>
              <a:rPr lang="ru-RU" sz="2400" b="1" dirty="0" err="1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Филемон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Бавкида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»). </a:t>
            </a:r>
            <a:endParaRPr lang="ru-RU" sz="2400" b="1" dirty="0" smtClean="0">
              <a:solidFill>
                <a:srgbClr val="333333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1927</a:t>
            </a:r>
            <a:r>
              <a:rPr lang="ru-RU" sz="2400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Париж </a:t>
            </a:r>
            <a:r>
              <a:rPr lang="ru-RU" sz="2400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- мировая премьера оперы-оратории </a:t>
            </a:r>
            <a:r>
              <a:rPr lang="ru-RU" sz="2400" b="1" dirty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Стравинского «Царь Эдип</a:t>
            </a:r>
            <a:r>
              <a:rPr lang="ru-RU" sz="2400" b="1" dirty="0" smtClean="0">
                <a:solidFill>
                  <a:srgbClr val="333333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».</a:t>
            </a:r>
            <a:endParaRPr lang="ru-RU" sz="2400" b="1" i="0" dirty="0">
              <a:solidFill>
                <a:srgbClr val="333333"/>
              </a:solidFill>
              <a:effectLst/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302901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Круги 2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Круги 2</Template>
  <TotalTime>450</TotalTime>
  <Words>960</Words>
  <Application>Microsoft Office PowerPoint</Application>
  <PresentationFormat>Экран (4:3)</PresentationFormat>
  <Paragraphs>110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Круги 2</vt:lpstr>
      <vt:lpstr> Тема урока:  Историческая живопись художников объединения «Мир искусства»</vt:lpstr>
      <vt:lpstr>Слайд 2</vt:lpstr>
      <vt:lpstr>Стиль «Модерн»</vt:lpstr>
      <vt:lpstr>«Мир искусства»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Александр Николаевич Бенуа 1870 – 1960</vt:lpstr>
      <vt:lpstr>Слайд 15</vt:lpstr>
      <vt:lpstr>Слайд 16</vt:lpstr>
      <vt:lpstr>Валентин Александрович Серов (1856-1911)</vt:lpstr>
      <vt:lpstr>Валентин Александрович Серов (1856-1911)</vt:lpstr>
      <vt:lpstr>Валентин Александрович Серов</vt:lpstr>
      <vt:lpstr>Михаил Александрович Врубель (1865-1910)</vt:lpstr>
      <vt:lpstr>Михаил Александрович Врубель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Comp</cp:lastModifiedBy>
  <cp:revision>50</cp:revision>
  <dcterms:created xsi:type="dcterms:W3CDTF">2016-08-19T11:42:35Z</dcterms:created>
  <dcterms:modified xsi:type="dcterms:W3CDTF">2020-05-05T06:56:57Z</dcterms:modified>
</cp:coreProperties>
</file>